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69" r:id="rId6"/>
    <p:sldId id="259" r:id="rId7"/>
    <p:sldId id="260" r:id="rId8"/>
    <p:sldId id="270" r:id="rId9"/>
    <p:sldId id="261" r:id="rId10"/>
    <p:sldId id="262" r:id="rId11"/>
    <p:sldId id="271" r:id="rId12"/>
    <p:sldId id="263" r:id="rId13"/>
    <p:sldId id="264" r:id="rId14"/>
    <p:sldId id="272" r:id="rId15"/>
    <p:sldId id="265" r:id="rId16"/>
    <p:sldId id="267" r:id="rId17"/>
    <p:sldId id="266" r:id="rId1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59C948D-433D-4FD8-AE3E-706199321A9B}" type="datetimeFigureOut">
              <a:rPr lang="lt-LT" smtClean="0"/>
              <a:t>2015.11.13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6560F21-213E-4A3E-AF36-B0696EA21C50}" type="slidenum">
              <a:rPr lang="lt-LT" smtClean="0"/>
              <a:t>‹#›</a:t>
            </a:fld>
            <a:endParaRPr lang="lt-LT"/>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lt-LT" smtClean="0"/>
              <a:t>Spustelėję redag. ruoš. pavad. stilių</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59C948D-433D-4FD8-AE3E-706199321A9B}" type="datetimeFigureOut">
              <a:rPr lang="lt-LT" smtClean="0"/>
              <a:t>2015.11.13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6560F21-213E-4A3E-AF36-B0696EA21C50}"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59C948D-433D-4FD8-AE3E-706199321A9B}" type="datetimeFigureOut">
              <a:rPr lang="lt-LT" smtClean="0"/>
              <a:t>2015.11.13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6560F21-213E-4A3E-AF36-B0696EA21C50}"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lt-LT" smtClean="0"/>
              <a:t>Spustelėję redag. ruoš. pavad. stilių</a:t>
            </a:r>
            <a:endParaRPr lang="en-US" dirty="0"/>
          </a:p>
        </p:txBody>
      </p:sp>
      <p:sp>
        <p:nvSpPr>
          <p:cNvPr id="4" name="Date Placeholder 3"/>
          <p:cNvSpPr>
            <a:spLocks noGrp="1"/>
          </p:cNvSpPr>
          <p:nvPr>
            <p:ph type="dt" sz="half" idx="10"/>
          </p:nvPr>
        </p:nvSpPr>
        <p:spPr/>
        <p:txBody>
          <a:bodyPr/>
          <a:lstStyle/>
          <a:p>
            <a:fld id="{259C948D-433D-4FD8-AE3E-706199321A9B}" type="datetimeFigureOut">
              <a:rPr lang="lt-LT" smtClean="0"/>
              <a:t>2015.11.13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6560F21-213E-4A3E-AF36-B0696EA21C50}" type="slidenum">
              <a:rPr lang="lt-LT" smtClean="0"/>
              <a:t>‹#›</a:t>
            </a:fld>
            <a:endParaRPr lang="lt-LT"/>
          </a:p>
        </p:txBody>
      </p:sp>
      <p:sp>
        <p:nvSpPr>
          <p:cNvPr id="8" name="Content Placeholder 7"/>
          <p:cNvSpPr>
            <a:spLocks noGrp="1"/>
          </p:cNvSpPr>
          <p:nvPr>
            <p:ph sz="quarter" idx="13"/>
          </p:nvPr>
        </p:nvSpPr>
        <p:spPr>
          <a:xfrm>
            <a:off x="609600" y="1600200"/>
            <a:ext cx="7924800" cy="411480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lt-LT" smtClean="0"/>
              <a:t>Spustelėję redag. ruoš. pavad. stilių</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259C948D-433D-4FD8-AE3E-706199321A9B}" type="datetimeFigureOut">
              <a:rPr lang="lt-LT" smtClean="0"/>
              <a:t>2015.11.13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6560F21-213E-4A3E-AF36-B0696EA21C50}"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smtClean="0"/>
          </a:p>
        </p:txBody>
      </p:sp>
      <p:sp>
        <p:nvSpPr>
          <p:cNvPr id="2" name="Title 1"/>
          <p:cNvSpPr>
            <a:spLocks noGrp="1"/>
          </p:cNvSpPr>
          <p:nvPr>
            <p:ph type="title"/>
          </p:nvPr>
        </p:nvSpPr>
        <p:spPr>
          <a:xfrm>
            <a:off x="609600" y="274638"/>
            <a:ext cx="7924800" cy="1143000"/>
          </a:xfrm>
        </p:spPr>
        <p:txBody>
          <a:bodyPr/>
          <a:lstStyle/>
          <a:p>
            <a:r>
              <a:rPr lang="lt-LT" smtClean="0"/>
              <a:t>Spustelėję redag. ruoš. pavad. stilių</a:t>
            </a:r>
            <a:endParaRPr lang="en-US" dirty="0"/>
          </a:p>
        </p:txBody>
      </p:sp>
      <p:sp>
        <p:nvSpPr>
          <p:cNvPr id="5" name="Date Placeholder 4"/>
          <p:cNvSpPr>
            <a:spLocks noGrp="1"/>
          </p:cNvSpPr>
          <p:nvPr>
            <p:ph type="dt" sz="half" idx="10"/>
          </p:nvPr>
        </p:nvSpPr>
        <p:spPr/>
        <p:txBody>
          <a:bodyPr/>
          <a:lstStyle/>
          <a:p>
            <a:fld id="{259C948D-433D-4FD8-AE3E-706199321A9B}" type="datetimeFigureOut">
              <a:rPr lang="lt-LT" smtClean="0"/>
              <a:t>2015.11.13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6560F21-213E-4A3E-AF36-B0696EA21C50}"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7" name="Date Placeholder 6"/>
          <p:cNvSpPr>
            <a:spLocks noGrp="1"/>
          </p:cNvSpPr>
          <p:nvPr>
            <p:ph type="dt" sz="half" idx="10"/>
          </p:nvPr>
        </p:nvSpPr>
        <p:spPr/>
        <p:txBody>
          <a:bodyPr/>
          <a:lstStyle/>
          <a:p>
            <a:fld id="{259C948D-433D-4FD8-AE3E-706199321A9B}" type="datetimeFigureOut">
              <a:rPr lang="lt-LT" smtClean="0"/>
              <a:t>2015.11.13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66560F21-213E-4A3E-AF36-B0696EA21C50}"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259C948D-433D-4FD8-AE3E-706199321A9B}" type="datetimeFigureOut">
              <a:rPr lang="lt-LT" smtClean="0"/>
              <a:t>2015.11.13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66560F21-213E-4A3E-AF36-B0696EA21C50}"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C948D-433D-4FD8-AE3E-706199321A9B}" type="datetimeFigureOut">
              <a:rPr lang="lt-LT" smtClean="0"/>
              <a:t>2015.11.13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66560F21-213E-4A3E-AF36-B0696EA21C50}"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259C948D-433D-4FD8-AE3E-706199321A9B}" type="datetimeFigureOut">
              <a:rPr lang="lt-LT" smtClean="0"/>
              <a:t>2015.11.13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6560F21-213E-4A3E-AF36-B0696EA21C50}"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lt-LT" smtClean="0"/>
              <a:t>Spustelėję redag. ruoš. pavad. stilių</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259C948D-433D-4FD8-AE3E-706199321A9B}" type="datetimeFigureOut">
              <a:rPr lang="lt-LT" smtClean="0"/>
              <a:t>2015.11.13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6560F21-213E-4A3E-AF36-B0696EA21C50}"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259C948D-433D-4FD8-AE3E-706199321A9B}" type="datetimeFigureOut">
              <a:rPr lang="lt-LT" smtClean="0"/>
              <a:t>2015.11.13</a:t>
            </a:fld>
            <a:endParaRPr lang="lt-LT"/>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lt-LT"/>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6560F21-213E-4A3E-AF36-B0696EA21C50}" type="slidenum">
              <a:rPr lang="lt-LT" smtClean="0"/>
              <a:t>‹#›</a:t>
            </a:fld>
            <a:endParaRPr lang="lt-L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mmons.wikimedia.org/wiki/File:Sharp_Smile.jpg" TargetMode="External"/><Relationship Id="rId2" Type="http://schemas.openxmlformats.org/officeDocument/2006/relationships/hyperlink" Target="https://lt.wikipedia.org/wiki/AID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p:cNvSpPr>
            <a:spLocks noGrp="1"/>
          </p:cNvSpPr>
          <p:nvPr>
            <p:ph type="subTitle" idx="1"/>
          </p:nvPr>
        </p:nvSpPr>
        <p:spPr>
          <a:xfrm>
            <a:off x="2555776" y="5373216"/>
            <a:ext cx="6400800" cy="406896"/>
          </a:xfrm>
        </p:spPr>
        <p:txBody>
          <a:bodyPr/>
          <a:lstStyle/>
          <a:p>
            <a:pPr algn="r"/>
            <a:r>
              <a:rPr lang="en-US" dirty="0" err="1" smtClean="0"/>
              <a:t>Pareng</a:t>
            </a:r>
            <a:r>
              <a:rPr lang="lt-LT" dirty="0" smtClean="0"/>
              <a:t>ė: Vilius Kerutis</a:t>
            </a:r>
            <a:endParaRPr lang="lt-LT" dirty="0"/>
          </a:p>
        </p:txBody>
      </p:sp>
      <p:sp>
        <p:nvSpPr>
          <p:cNvPr id="2" name="Antraštė 1"/>
          <p:cNvSpPr>
            <a:spLocks noGrp="1"/>
          </p:cNvSpPr>
          <p:nvPr>
            <p:ph type="ctrTitle"/>
          </p:nvPr>
        </p:nvSpPr>
        <p:spPr/>
        <p:txBody>
          <a:bodyPr>
            <a:normAutofit/>
          </a:bodyPr>
          <a:lstStyle/>
          <a:p>
            <a:r>
              <a:rPr lang="en-US" sz="8000" dirty="0" smtClean="0">
                <a:solidFill>
                  <a:schemeClr val="accent2">
                    <a:lumMod val="75000"/>
                  </a:schemeClr>
                </a:solidFill>
              </a:rPr>
              <a:t>AIDS</a:t>
            </a:r>
            <a:endParaRPr lang="lt-LT" sz="8800" dirty="0">
              <a:solidFill>
                <a:schemeClr val="accent2">
                  <a:lumMod val="75000"/>
                </a:schemeClr>
              </a:solidFill>
            </a:endParaRPr>
          </a:p>
        </p:txBody>
      </p:sp>
      <p:sp>
        <p:nvSpPr>
          <p:cNvPr id="4" name="TextBox 3"/>
          <p:cNvSpPr txBox="1"/>
          <p:nvPr/>
        </p:nvSpPr>
        <p:spPr>
          <a:xfrm>
            <a:off x="0" y="260648"/>
            <a:ext cx="9144000" cy="461665"/>
          </a:xfrm>
          <a:prstGeom prst="rect">
            <a:avLst/>
          </a:prstGeom>
          <a:noFill/>
        </p:spPr>
        <p:txBody>
          <a:bodyPr wrap="square" rtlCol="0">
            <a:spAutoFit/>
          </a:bodyPr>
          <a:lstStyle/>
          <a:p>
            <a:pPr algn="ctr"/>
            <a:r>
              <a:rPr lang="en-US" sz="2400" dirty="0" err="1" smtClean="0">
                <a:solidFill>
                  <a:schemeClr val="tx2">
                    <a:lumMod val="60000"/>
                    <a:lumOff val="40000"/>
                  </a:schemeClr>
                </a:solidFill>
              </a:rPr>
              <a:t>Vilkavi</a:t>
            </a:r>
            <a:r>
              <a:rPr lang="lt-LT" sz="2400" dirty="0" err="1" smtClean="0">
                <a:solidFill>
                  <a:schemeClr val="tx2">
                    <a:lumMod val="60000"/>
                    <a:lumOff val="40000"/>
                  </a:schemeClr>
                </a:solidFill>
              </a:rPr>
              <a:t>škio</a:t>
            </a:r>
            <a:r>
              <a:rPr lang="lt-LT" sz="2400" dirty="0" smtClean="0">
                <a:solidFill>
                  <a:schemeClr val="tx2">
                    <a:lumMod val="60000"/>
                    <a:lumOff val="40000"/>
                  </a:schemeClr>
                </a:solidFill>
              </a:rPr>
              <a:t> „Aušros“  gimnazija</a:t>
            </a:r>
            <a:endParaRPr lang="lt-LT" sz="2400" dirty="0">
              <a:solidFill>
                <a:schemeClr val="tx2">
                  <a:lumMod val="60000"/>
                  <a:lumOff val="40000"/>
                </a:schemeClr>
              </a:solidFill>
            </a:endParaRPr>
          </a:p>
        </p:txBody>
      </p:sp>
    </p:spTree>
    <p:extLst>
      <p:ext uri="{BB962C8B-B14F-4D97-AF65-F5344CB8AC3E}">
        <p14:creationId xmlns:p14="http://schemas.microsoft.com/office/powerpoint/2010/main" val="1636596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solidFill>
                  <a:schemeClr val="accent2">
                    <a:lumMod val="75000"/>
                  </a:schemeClr>
                </a:solidFill>
              </a:rPr>
              <a:t>gydymas</a:t>
            </a:r>
            <a:endParaRPr lang="lt-LT" sz="4000" dirty="0">
              <a:solidFill>
                <a:schemeClr val="accent2">
                  <a:lumMod val="75000"/>
                </a:schemeClr>
              </a:solidFill>
            </a:endParaRPr>
          </a:p>
        </p:txBody>
      </p:sp>
      <p:sp>
        <p:nvSpPr>
          <p:cNvPr id="3" name="Turinio vietos rezervavimo ženklas 2"/>
          <p:cNvSpPr>
            <a:spLocks noGrp="1"/>
          </p:cNvSpPr>
          <p:nvPr>
            <p:ph sz="quarter" idx="13"/>
          </p:nvPr>
        </p:nvSpPr>
        <p:spPr>
          <a:xfrm>
            <a:off x="611560" y="2204864"/>
            <a:ext cx="7924800" cy="4114800"/>
          </a:xfrm>
        </p:spPr>
        <p:txBody>
          <a:bodyPr>
            <a:normAutofit/>
          </a:bodyPr>
          <a:lstStyle/>
          <a:p>
            <a:pPr marL="0" indent="0">
              <a:buNone/>
            </a:pPr>
            <a:r>
              <a:rPr lang="lt-LT" sz="2400" dirty="0" smtClean="0"/>
              <a:t>     Tačiau </a:t>
            </a:r>
            <a:r>
              <a:rPr lang="lt-LT" sz="2400" dirty="0"/>
              <a:t>gydymas ilgas ir sukelia daug nepageidaujamų reiškinių, taip pat dažnas viruso atsparumas. Toks gydymas prailgina gyvenimą ir sumažina gretutinių ligų komplikacijų pavojų. Naujų vaistų kainos yra didelės, jie dažnai neprieinami daugumai žmonių. Bandoma sukurti bendradarbiavimą su vaistų gamintojais, kad jie suteiktų lengvatines kainas silpnos ekonomikos šalims.</a:t>
            </a:r>
          </a:p>
        </p:txBody>
      </p:sp>
    </p:spTree>
    <p:extLst>
      <p:ext uri="{BB962C8B-B14F-4D97-AF65-F5344CB8AC3E}">
        <p14:creationId xmlns:p14="http://schemas.microsoft.com/office/powerpoint/2010/main" val="2802122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sz="quarter" idx="13"/>
          </p:nvPr>
        </p:nvSpPr>
        <p:spPr/>
        <p:txBody>
          <a:bodyPr/>
          <a:lstStyle/>
          <a:p>
            <a:endParaRPr lang="lt-LT"/>
          </a:p>
        </p:txBody>
      </p:sp>
      <p:pic>
        <p:nvPicPr>
          <p:cNvPr id="4099" name="Picture 3" descr="C:\Users\Lenovo01\Desktop\1246876156-an-injecting-drug-user100847_1008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078" y="404664"/>
            <a:ext cx="7620001" cy="507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893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b="1" dirty="0" smtClean="0">
                <a:solidFill>
                  <a:schemeClr val="accent2">
                    <a:lumMod val="75000"/>
                  </a:schemeClr>
                </a:solidFill>
              </a:rPr>
              <a:t>Statistika</a:t>
            </a:r>
            <a:endParaRPr lang="lt-LT" sz="4000" dirty="0">
              <a:solidFill>
                <a:schemeClr val="accent2">
                  <a:lumMod val="75000"/>
                </a:schemeClr>
              </a:solidFill>
            </a:endParaRPr>
          </a:p>
        </p:txBody>
      </p:sp>
      <p:sp>
        <p:nvSpPr>
          <p:cNvPr id="3" name="Turinio vietos rezervavimo ženklas 2"/>
          <p:cNvSpPr>
            <a:spLocks noGrp="1"/>
          </p:cNvSpPr>
          <p:nvPr>
            <p:ph sz="quarter" idx="13"/>
          </p:nvPr>
        </p:nvSpPr>
        <p:spPr>
          <a:xfrm>
            <a:off x="611560" y="2132856"/>
            <a:ext cx="7924800" cy="4114800"/>
          </a:xfrm>
        </p:spPr>
        <p:txBody>
          <a:bodyPr>
            <a:normAutofit/>
          </a:bodyPr>
          <a:lstStyle/>
          <a:p>
            <a:pPr marL="0" indent="0">
              <a:buNone/>
            </a:pPr>
            <a:r>
              <a:rPr lang="lt-LT" sz="2400" dirty="0" smtClean="0"/>
              <a:t>     2007 </a:t>
            </a:r>
            <a:r>
              <a:rPr lang="lt-LT" sz="2400" dirty="0"/>
              <a:t>metais buvo apskaičiuota, kad yra 33,2 milijono žmonių, užsikrėtusių ŽIV virusu. Dėl viruso sukelto įgyto imunodeficito sindromo (AIDS), pasaulyje jau mirė apie 2,1 milijono žmonių, įskaitant 330 tūkstančių vaikų. Didelė dalis sergančiųjų yra Afrikoje, kur nepaplitęs prezervatyvų </a:t>
            </a:r>
            <a:r>
              <a:rPr lang="lt-LT" sz="2400" dirty="0" smtClean="0"/>
              <a:t>naudojimas.</a:t>
            </a:r>
            <a:endParaRPr lang="lt-LT" sz="2400" dirty="0"/>
          </a:p>
        </p:txBody>
      </p:sp>
    </p:spTree>
    <p:extLst>
      <p:ext uri="{BB962C8B-B14F-4D97-AF65-F5344CB8AC3E}">
        <p14:creationId xmlns:p14="http://schemas.microsoft.com/office/powerpoint/2010/main" val="1247371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sz="quarter" idx="13"/>
          </p:nvPr>
        </p:nvSpPr>
        <p:spPr>
          <a:xfrm>
            <a:off x="4679504" y="2636912"/>
            <a:ext cx="4464496" cy="936104"/>
          </a:xfrm>
        </p:spPr>
        <p:txBody>
          <a:bodyPr>
            <a:noAutofit/>
          </a:bodyPr>
          <a:lstStyle/>
          <a:p>
            <a:pPr marL="0" indent="0">
              <a:buNone/>
            </a:pPr>
            <a:r>
              <a:rPr lang="lt-LT" sz="2400" dirty="0"/>
              <a:t>Raudonas kaspinėlis yra solidarumo žmonėms, nešiojantiems ŽIV ir sergantiems AIDS, simbolis.</a:t>
            </a:r>
          </a:p>
        </p:txBody>
      </p:sp>
      <p:pic>
        <p:nvPicPr>
          <p:cNvPr id="1026" name="Picture 2" descr="C:\Users\Lenovo01\Desktop\744px-Red_Ribbo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836712"/>
            <a:ext cx="3184181" cy="4759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663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sz="quarter" idx="13"/>
          </p:nvPr>
        </p:nvSpPr>
        <p:spPr/>
        <p:txBody>
          <a:bodyPr/>
          <a:lstStyle/>
          <a:p>
            <a:endParaRPr lang="lt-LT"/>
          </a:p>
        </p:txBody>
      </p:sp>
      <p:pic>
        <p:nvPicPr>
          <p:cNvPr id="5122" name="Picture 2" descr="C:\Users\Lenovo01\Desktop\aidss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3225"/>
            <a:ext cx="7315201"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855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solidFill>
                  <a:schemeClr val="accent2">
                    <a:lumMod val="75000"/>
                  </a:schemeClr>
                </a:solidFill>
              </a:rPr>
              <a:t>šaltiniai</a:t>
            </a:r>
            <a:endParaRPr lang="lt-LT" sz="4000" dirty="0">
              <a:solidFill>
                <a:schemeClr val="accent2">
                  <a:lumMod val="75000"/>
                </a:schemeClr>
              </a:solidFill>
            </a:endParaRPr>
          </a:p>
        </p:txBody>
      </p:sp>
      <p:sp>
        <p:nvSpPr>
          <p:cNvPr id="3" name="Turinio vietos rezervavimo ženklas 2"/>
          <p:cNvSpPr>
            <a:spLocks noGrp="1"/>
          </p:cNvSpPr>
          <p:nvPr>
            <p:ph sz="quarter" idx="13"/>
          </p:nvPr>
        </p:nvSpPr>
        <p:spPr>
          <a:xfrm>
            <a:off x="611560" y="2348880"/>
            <a:ext cx="7924800" cy="1656184"/>
          </a:xfrm>
        </p:spPr>
        <p:txBody>
          <a:bodyPr/>
          <a:lstStyle/>
          <a:p>
            <a:r>
              <a:rPr lang="lt-LT" sz="2400" dirty="0">
                <a:hlinkClick r:id="rId2"/>
              </a:rPr>
              <a:t>https://</a:t>
            </a:r>
            <a:r>
              <a:rPr lang="lt-LT" sz="2400" dirty="0" smtClean="0">
                <a:hlinkClick r:id="rId2"/>
              </a:rPr>
              <a:t>lt.wikipedia.org/wiki/AIDS</a:t>
            </a:r>
            <a:endParaRPr lang="lt-LT" sz="2400" dirty="0" smtClean="0"/>
          </a:p>
          <a:p>
            <a:r>
              <a:rPr lang="lt-LT" sz="2400" dirty="0">
                <a:hlinkClick r:id="rId3"/>
              </a:rPr>
              <a:t>https://</a:t>
            </a:r>
            <a:r>
              <a:rPr lang="lt-LT" sz="2400" dirty="0" smtClean="0">
                <a:hlinkClick r:id="rId3"/>
              </a:rPr>
              <a:t>commons.wikimedia.org/wiki/File:Sharp_Smile.jpg</a:t>
            </a:r>
            <a:endParaRPr lang="lt-LT" sz="2400" dirty="0" smtClean="0"/>
          </a:p>
          <a:p>
            <a:pPr marL="0" indent="0">
              <a:buNone/>
            </a:pPr>
            <a:endParaRPr lang="lt-LT" dirty="0"/>
          </a:p>
        </p:txBody>
      </p:sp>
    </p:spTree>
    <p:extLst>
      <p:ext uri="{BB962C8B-B14F-4D97-AF65-F5344CB8AC3E}">
        <p14:creationId xmlns:p14="http://schemas.microsoft.com/office/powerpoint/2010/main" val="3020867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sz="quarter" idx="13"/>
          </p:nvPr>
        </p:nvSpPr>
        <p:spPr/>
        <p:txBody>
          <a:bodyPr>
            <a:noAutofit/>
          </a:bodyPr>
          <a:lstStyle/>
          <a:p>
            <a:pPr marL="0" indent="0" algn="ctr">
              <a:buNone/>
            </a:pPr>
            <a:r>
              <a:rPr lang="lt-LT" sz="4400" dirty="0"/>
              <a:t>Pajuskite gyvenimo ekstazę, nes jau vien tai, kad gyvenate, yra tikra palaima. </a:t>
            </a:r>
            <a:endParaRPr lang="lt-LT" sz="4400" dirty="0" smtClean="0"/>
          </a:p>
          <a:p>
            <a:pPr marL="0" indent="0">
              <a:buNone/>
            </a:pPr>
            <a:endParaRPr lang="lt-LT" sz="2400" i="1" dirty="0" smtClean="0"/>
          </a:p>
          <a:p>
            <a:pPr marL="0" indent="0">
              <a:buNone/>
            </a:pPr>
            <a:endParaRPr lang="lt-LT" sz="2400" i="1" dirty="0"/>
          </a:p>
          <a:p>
            <a:pPr marL="0" indent="0">
              <a:buNone/>
            </a:pPr>
            <a:endParaRPr lang="lt-LT" sz="2400" i="1" dirty="0" smtClean="0"/>
          </a:p>
          <a:p>
            <a:pPr marL="0" indent="0">
              <a:buNone/>
            </a:pPr>
            <a:r>
              <a:rPr lang="lt-LT" sz="2400" i="1" dirty="0"/>
              <a:t> </a:t>
            </a:r>
            <a:r>
              <a:rPr lang="lt-LT" sz="2400" i="1" dirty="0" smtClean="0"/>
              <a:t>                                            </a:t>
            </a:r>
            <a:r>
              <a:rPr lang="en-US" sz="2400" i="1" dirty="0" smtClean="0"/>
              <a:t>  </a:t>
            </a:r>
            <a:r>
              <a:rPr lang="lt-LT" sz="2400" i="1" dirty="0" smtClean="0"/>
              <a:t>Amerikiečių </a:t>
            </a:r>
            <a:r>
              <a:rPr lang="lt-LT" sz="2400" i="1" dirty="0"/>
              <a:t>poetė Emily </a:t>
            </a:r>
            <a:r>
              <a:rPr lang="lt-LT" sz="2400" i="1" dirty="0" err="1" smtClean="0"/>
              <a:t>Dickinson</a:t>
            </a:r>
            <a:endParaRPr lang="lt-LT" sz="2400" dirty="0"/>
          </a:p>
        </p:txBody>
      </p:sp>
    </p:spTree>
    <p:extLst>
      <p:ext uri="{BB962C8B-B14F-4D97-AF65-F5344CB8AC3E}">
        <p14:creationId xmlns:p14="http://schemas.microsoft.com/office/powerpoint/2010/main" val="3564429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solidFill>
                  <a:schemeClr val="accent2">
                    <a:lumMod val="75000"/>
                  </a:schemeClr>
                </a:solidFill>
              </a:rPr>
              <a:t>ačiū už dėmesį</a:t>
            </a:r>
            <a:endParaRPr lang="lt-LT" sz="4000" dirty="0">
              <a:solidFill>
                <a:schemeClr val="accent2">
                  <a:lumMod val="75000"/>
                </a:schemeClr>
              </a:solidFill>
            </a:endParaRPr>
          </a:p>
        </p:txBody>
      </p:sp>
      <p:sp>
        <p:nvSpPr>
          <p:cNvPr id="3" name="Turinio vietos rezervavimo ženklas 2"/>
          <p:cNvSpPr>
            <a:spLocks noGrp="1"/>
          </p:cNvSpPr>
          <p:nvPr>
            <p:ph sz="quarter" idx="13"/>
          </p:nvPr>
        </p:nvSpPr>
        <p:spPr/>
        <p:txBody>
          <a:bodyPr/>
          <a:lstStyle/>
          <a:p>
            <a:endParaRPr lang="lt-LT" dirty="0"/>
          </a:p>
        </p:txBody>
      </p:sp>
      <p:pic>
        <p:nvPicPr>
          <p:cNvPr id="2051" name="Picture 3" descr="C:\Users\Lenovo01\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556792"/>
            <a:ext cx="4111476" cy="4222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09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solidFill>
                  <a:schemeClr val="accent2">
                    <a:lumMod val="75000"/>
                  </a:schemeClr>
                </a:solidFill>
              </a:rPr>
              <a:t>Kas  yra  </a:t>
            </a:r>
            <a:r>
              <a:rPr lang="lt-LT" sz="4000" dirty="0" err="1" smtClean="0">
                <a:solidFill>
                  <a:schemeClr val="accent2">
                    <a:lumMod val="75000"/>
                  </a:schemeClr>
                </a:solidFill>
              </a:rPr>
              <a:t>Aids</a:t>
            </a:r>
            <a:r>
              <a:rPr lang="lt-LT" sz="4000" dirty="0" smtClean="0">
                <a:solidFill>
                  <a:schemeClr val="accent2">
                    <a:lumMod val="75000"/>
                  </a:schemeClr>
                </a:solidFill>
              </a:rPr>
              <a:t> ?</a:t>
            </a:r>
            <a:endParaRPr lang="lt-LT" sz="4000" dirty="0">
              <a:solidFill>
                <a:schemeClr val="accent2">
                  <a:lumMod val="75000"/>
                </a:schemeClr>
              </a:solidFill>
            </a:endParaRPr>
          </a:p>
        </p:txBody>
      </p:sp>
      <p:sp>
        <p:nvSpPr>
          <p:cNvPr id="3" name="Turinio vietos rezervavimo ženklas 2"/>
          <p:cNvSpPr>
            <a:spLocks noGrp="1"/>
          </p:cNvSpPr>
          <p:nvPr>
            <p:ph sz="quarter" idx="13"/>
          </p:nvPr>
        </p:nvSpPr>
        <p:spPr>
          <a:xfrm>
            <a:off x="611560" y="2132856"/>
            <a:ext cx="7924800" cy="4114800"/>
          </a:xfrm>
        </p:spPr>
        <p:txBody>
          <a:bodyPr>
            <a:normAutofit/>
          </a:bodyPr>
          <a:lstStyle/>
          <a:p>
            <a:pPr marL="0" indent="0">
              <a:buNone/>
            </a:pPr>
            <a:r>
              <a:rPr lang="lt-LT" sz="2400" dirty="0" smtClean="0"/>
              <a:t>     (</a:t>
            </a:r>
            <a:r>
              <a:rPr lang="lt-LT" sz="2400" dirty="0" err="1"/>
              <a:t>angl</a:t>
            </a:r>
            <a:r>
              <a:rPr lang="lt-LT" sz="2400" dirty="0"/>
              <a:t>. </a:t>
            </a:r>
            <a:r>
              <a:rPr lang="lt-LT" sz="2400" i="1" dirty="0" err="1"/>
              <a:t>acquired</a:t>
            </a:r>
            <a:r>
              <a:rPr lang="lt-LT" sz="2400" i="1" dirty="0"/>
              <a:t> </a:t>
            </a:r>
            <a:r>
              <a:rPr lang="lt-LT" sz="2400" i="1" dirty="0" err="1"/>
              <a:t>immune</a:t>
            </a:r>
            <a:r>
              <a:rPr lang="lt-LT" sz="2400" i="1" dirty="0"/>
              <a:t> </a:t>
            </a:r>
            <a:r>
              <a:rPr lang="lt-LT" sz="2400" i="1" dirty="0" err="1"/>
              <a:t>deficiency</a:t>
            </a:r>
            <a:r>
              <a:rPr lang="lt-LT" sz="2400" i="1" dirty="0"/>
              <a:t> </a:t>
            </a:r>
            <a:r>
              <a:rPr lang="lt-LT" sz="2400" i="1" dirty="0" err="1"/>
              <a:t>syndrome</a:t>
            </a:r>
            <a:r>
              <a:rPr lang="lt-LT" sz="2400" dirty="0"/>
              <a:t>, „įgytasis imuninio nepakankamumo sindromas“) – neišgydoma infekcinė liga, kurią sukelia žmogaus imunodeficito virusas (ŽIV) (</a:t>
            </a:r>
            <a:r>
              <a:rPr lang="lt-LT" sz="2400" dirty="0" err="1"/>
              <a:t>angl</a:t>
            </a:r>
            <a:r>
              <a:rPr lang="lt-LT" sz="2400" dirty="0"/>
              <a:t>. </a:t>
            </a:r>
            <a:r>
              <a:rPr lang="lt-LT" sz="2400" i="1" dirty="0"/>
              <a:t>HIV - </a:t>
            </a:r>
            <a:r>
              <a:rPr lang="lt-LT" sz="2400" i="1" dirty="0" err="1"/>
              <a:t>Human</a:t>
            </a:r>
            <a:r>
              <a:rPr lang="lt-LT" sz="2400" i="1" dirty="0"/>
              <a:t> </a:t>
            </a:r>
            <a:r>
              <a:rPr lang="lt-LT" sz="2400" i="1" dirty="0" err="1"/>
              <a:t>Immunodeficiency</a:t>
            </a:r>
            <a:r>
              <a:rPr lang="lt-LT" sz="2400" i="1" dirty="0"/>
              <a:t> Virus</a:t>
            </a:r>
            <a:r>
              <a:rPr lang="lt-LT" sz="2400" dirty="0"/>
              <a:t>). AIDS būdinga stipri </a:t>
            </a:r>
            <a:r>
              <a:rPr lang="lt-LT" sz="2400" dirty="0" err="1"/>
              <a:t>imunosupresija</a:t>
            </a:r>
            <a:r>
              <a:rPr lang="lt-LT" sz="2400" dirty="0"/>
              <a:t>, lemianti indikacines ligas, antrinius navikus ir neurologinius pokyčius.</a:t>
            </a:r>
          </a:p>
        </p:txBody>
      </p:sp>
    </p:spTree>
    <p:extLst>
      <p:ext uri="{BB962C8B-B14F-4D97-AF65-F5344CB8AC3E}">
        <p14:creationId xmlns:p14="http://schemas.microsoft.com/office/powerpoint/2010/main" val="2928346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sz="quarter" idx="13"/>
          </p:nvPr>
        </p:nvSpPr>
        <p:spPr/>
        <p:txBody>
          <a:bodyPr/>
          <a:lstStyle/>
          <a:p>
            <a:endParaRPr lang="lt-LT"/>
          </a:p>
        </p:txBody>
      </p:sp>
      <p:pic>
        <p:nvPicPr>
          <p:cNvPr id="1026" name="Picture 2" descr="C:\Users\Lenovo01\Desktop\44d6021c12c25e0dc3d4f60897f701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08720"/>
            <a:ext cx="6934201" cy="431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5144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solidFill>
                  <a:schemeClr val="accent2">
                    <a:lumMod val="75000"/>
                  </a:schemeClr>
                </a:solidFill>
              </a:rPr>
              <a:t>Istorija</a:t>
            </a:r>
            <a:endParaRPr lang="lt-LT" sz="4000" dirty="0">
              <a:solidFill>
                <a:schemeClr val="accent2">
                  <a:lumMod val="75000"/>
                </a:schemeClr>
              </a:solidFill>
            </a:endParaRPr>
          </a:p>
        </p:txBody>
      </p:sp>
      <p:sp>
        <p:nvSpPr>
          <p:cNvPr id="3" name="Turinio vietos rezervavimo ženklas 2"/>
          <p:cNvSpPr>
            <a:spLocks noGrp="1"/>
          </p:cNvSpPr>
          <p:nvPr>
            <p:ph sz="quarter" idx="13"/>
          </p:nvPr>
        </p:nvSpPr>
        <p:spPr>
          <a:xfrm>
            <a:off x="611560" y="2060848"/>
            <a:ext cx="7924800" cy="4114800"/>
          </a:xfrm>
        </p:spPr>
        <p:txBody>
          <a:bodyPr/>
          <a:lstStyle/>
          <a:p>
            <a:pPr marL="0" indent="0">
              <a:buNone/>
            </a:pPr>
            <a:r>
              <a:rPr lang="lt-LT" dirty="0" smtClean="0"/>
              <a:t>     </a:t>
            </a:r>
            <a:r>
              <a:rPr lang="lt-LT" sz="2400" dirty="0" smtClean="0"/>
              <a:t>Virusas </a:t>
            </a:r>
            <a:r>
              <a:rPr lang="lt-LT" sz="2400" dirty="0"/>
              <a:t>pirmą kartą aptiktas 1980 </a:t>
            </a:r>
            <a:r>
              <a:rPr lang="lt-LT" sz="2400" dirty="0" err="1"/>
              <a:t>m</a:t>
            </a:r>
            <a:r>
              <a:rPr lang="lt-LT" sz="2400" dirty="0"/>
              <a:t>. </a:t>
            </a:r>
            <a:r>
              <a:rPr lang="lt-LT" sz="2400" dirty="0" smtClean="0"/>
              <a:t>Kalifornijoje </a:t>
            </a:r>
            <a:r>
              <a:rPr lang="lt-LT" sz="2400" dirty="0"/>
              <a:t>Genetiniai tyrimai rodo, kad virusas kilęs Afrikoje XX-to amžiaus pradžioje. JAV pripažino „AIDS“ kaip ligą 1981-ais metais. Manoma, kad šis </a:t>
            </a:r>
            <a:r>
              <a:rPr lang="lt-LT" sz="2400" dirty="0" err="1"/>
              <a:t>imuno</a:t>
            </a:r>
            <a:r>
              <a:rPr lang="lt-LT" sz="2400" dirty="0"/>
              <a:t> virusas kilo beždžionėse. Manoma, kad beždžionių SIV virusas tapo HIV virusu, kai žmogus užsikrėtė beždžionių krauju kai jas medžiojo ir maitinosi žalia mėsa. Tuomet įvyko SIV į ŽIV mutacija, virusas prisitaikė prie žmogaus ir tapo mirtingu.</a:t>
            </a:r>
          </a:p>
        </p:txBody>
      </p:sp>
    </p:spTree>
    <p:extLst>
      <p:ext uri="{BB962C8B-B14F-4D97-AF65-F5344CB8AC3E}">
        <p14:creationId xmlns:p14="http://schemas.microsoft.com/office/powerpoint/2010/main" val="2433754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sz="quarter" idx="13"/>
          </p:nvPr>
        </p:nvSpPr>
        <p:spPr/>
        <p:txBody>
          <a:bodyPr/>
          <a:lstStyle/>
          <a:p>
            <a:endParaRPr lang="lt-LT"/>
          </a:p>
        </p:txBody>
      </p:sp>
      <p:pic>
        <p:nvPicPr>
          <p:cNvPr id="2050" name="Picture 2" descr="C:\Users\Lenovo01\Desktop\7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844824"/>
            <a:ext cx="535305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8267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11560" y="-315416"/>
            <a:ext cx="7924800" cy="1143000"/>
          </a:xfrm>
        </p:spPr>
        <p:txBody>
          <a:bodyPr/>
          <a:lstStyle/>
          <a:p>
            <a:pPr algn="ctr"/>
            <a:r>
              <a:rPr lang="lt-LT" sz="4000" dirty="0" err="1" smtClean="0">
                <a:solidFill>
                  <a:schemeClr val="accent2">
                    <a:lumMod val="75000"/>
                  </a:schemeClr>
                </a:solidFill>
              </a:rPr>
              <a:t>Aids</a:t>
            </a:r>
            <a:endParaRPr lang="lt-LT" sz="4000" dirty="0">
              <a:solidFill>
                <a:schemeClr val="accent2">
                  <a:lumMod val="75000"/>
                </a:schemeClr>
              </a:solidFill>
            </a:endParaRPr>
          </a:p>
        </p:txBody>
      </p:sp>
      <p:sp>
        <p:nvSpPr>
          <p:cNvPr id="3" name="Turinio vietos rezervavimo ženklas 2"/>
          <p:cNvSpPr>
            <a:spLocks noGrp="1"/>
          </p:cNvSpPr>
          <p:nvPr>
            <p:ph sz="quarter" idx="13"/>
          </p:nvPr>
        </p:nvSpPr>
        <p:spPr>
          <a:xfrm>
            <a:off x="611560" y="1484784"/>
            <a:ext cx="7924800" cy="4114800"/>
          </a:xfrm>
        </p:spPr>
        <p:txBody>
          <a:bodyPr>
            <a:noAutofit/>
          </a:bodyPr>
          <a:lstStyle/>
          <a:p>
            <a:pPr marL="0" indent="0">
              <a:buNone/>
            </a:pPr>
            <a:r>
              <a:rPr lang="lt-LT" sz="2000" dirty="0" smtClean="0"/>
              <a:t>    Laikotarpis </a:t>
            </a:r>
            <a:r>
              <a:rPr lang="lt-LT" sz="2000" dirty="0"/>
              <a:t>tarp AIDS diagnozės ir mirties labai įvairus. Jam įtakos turi</a:t>
            </a:r>
            <a:r>
              <a:rPr lang="lt-LT" sz="2000" dirty="0" smtClean="0"/>
              <a:t>:</a:t>
            </a:r>
          </a:p>
          <a:p>
            <a:r>
              <a:rPr lang="lt-LT" sz="2000" dirty="0"/>
              <a:t>Ligonio amžius. Vaikams, ypač naujagimiams, eiga būna greitesnė. Tačiau jaunesnio amžiaus suaugusieji išgyvena ilgiau nei vyresnieji.</a:t>
            </a:r>
          </a:p>
          <a:p>
            <a:r>
              <a:rPr lang="lt-LT" sz="2000" dirty="0"/>
              <a:t>Įvairios infekcinės ligos, nėštumas ir kitos būsenos AIDS eigą pagreitina.</a:t>
            </a:r>
          </a:p>
          <a:p>
            <a:r>
              <a:rPr lang="lt-LT" sz="2000" dirty="0"/>
              <a:t>Mityba, gydymas, režimas. Sveikas gyvenimo būdas, subalansuota mityba, laiku pradėtas gydymas ligos eigą sulėtina.</a:t>
            </a:r>
          </a:p>
          <a:p>
            <a:r>
              <a:rPr lang="lt-LT" sz="2000" dirty="0"/>
              <a:t>Užsikrėtimo būdas. Perpylus ŽIV su krauju eiga yra trumpesnė, užsikrėtus lytiniu keliu – ilgesnė.</a:t>
            </a:r>
          </a:p>
          <a:p>
            <a:r>
              <a:rPr lang="lt-LT" sz="2000" dirty="0"/>
              <a:t>ŽIV tipas. ŽIV–1 eiga trumpesnė, ŽIV–2 ilgesnė.</a:t>
            </a:r>
          </a:p>
          <a:p>
            <a:r>
              <a:rPr lang="lt-LT" sz="2000" dirty="0"/>
              <a:t>Etniniai faktoriai: baltaodžiai išgyvena ilgiau nei juodaodžiai bei ispanų kilmės pacientai.</a:t>
            </a:r>
          </a:p>
          <a:p>
            <a:r>
              <a:rPr lang="lt-LT" sz="2000" dirty="0"/>
              <a:t>Pienligė</a:t>
            </a:r>
          </a:p>
          <a:p>
            <a:pPr marL="0" indent="0">
              <a:buNone/>
            </a:pPr>
            <a:endParaRPr lang="lt-LT" sz="2000" dirty="0"/>
          </a:p>
        </p:txBody>
      </p:sp>
    </p:spTree>
    <p:extLst>
      <p:ext uri="{BB962C8B-B14F-4D97-AF65-F5344CB8AC3E}">
        <p14:creationId xmlns:p14="http://schemas.microsoft.com/office/powerpoint/2010/main" val="3340478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err="1" smtClean="0">
                <a:solidFill>
                  <a:schemeClr val="accent2">
                    <a:lumMod val="75000"/>
                  </a:schemeClr>
                </a:solidFill>
              </a:rPr>
              <a:t>Aids</a:t>
            </a:r>
            <a:r>
              <a:rPr lang="lt-LT" sz="4000" dirty="0" smtClean="0">
                <a:solidFill>
                  <a:schemeClr val="accent2">
                    <a:lumMod val="75000"/>
                  </a:schemeClr>
                </a:solidFill>
              </a:rPr>
              <a:t> </a:t>
            </a:r>
            <a:r>
              <a:rPr lang="lt-LT" sz="4000" dirty="0" err="1" smtClean="0">
                <a:solidFill>
                  <a:schemeClr val="accent2">
                    <a:lumMod val="75000"/>
                  </a:schemeClr>
                </a:solidFill>
              </a:rPr>
              <a:t>lietuvoje</a:t>
            </a:r>
            <a:endParaRPr lang="lt-LT" sz="4000" dirty="0">
              <a:solidFill>
                <a:schemeClr val="accent2">
                  <a:lumMod val="75000"/>
                </a:schemeClr>
              </a:solidFill>
            </a:endParaRPr>
          </a:p>
        </p:txBody>
      </p:sp>
      <p:sp>
        <p:nvSpPr>
          <p:cNvPr id="3" name="Turinio vietos rezervavimo ženklas 2"/>
          <p:cNvSpPr>
            <a:spLocks noGrp="1"/>
          </p:cNvSpPr>
          <p:nvPr>
            <p:ph sz="quarter" idx="13"/>
          </p:nvPr>
        </p:nvSpPr>
        <p:spPr>
          <a:xfrm>
            <a:off x="611560" y="2276872"/>
            <a:ext cx="7924800" cy="4114800"/>
          </a:xfrm>
        </p:spPr>
        <p:txBody>
          <a:bodyPr/>
          <a:lstStyle/>
          <a:p>
            <a:pPr marL="0" indent="0">
              <a:buNone/>
            </a:pPr>
            <a:r>
              <a:rPr lang="lt-LT" sz="2400" dirty="0" smtClean="0"/>
              <a:t>     Lietuvoje </a:t>
            </a:r>
            <a:r>
              <a:rPr lang="lt-LT" sz="2400" dirty="0"/>
              <a:t>dažniausiai pasireiškia šios AIDS indikacinės ligos:</a:t>
            </a:r>
          </a:p>
          <a:p>
            <a:r>
              <a:rPr lang="lt-LT" sz="2400" dirty="0"/>
              <a:t>Atipinis plaučių uždegimas (</a:t>
            </a:r>
            <a:r>
              <a:rPr lang="lt-LT" sz="2400" dirty="0" err="1"/>
              <a:t>Pneumocistinė</a:t>
            </a:r>
            <a:r>
              <a:rPr lang="lt-LT" sz="2400" dirty="0"/>
              <a:t> pneumonija);</a:t>
            </a:r>
          </a:p>
          <a:p>
            <a:r>
              <a:rPr lang="lt-LT" sz="2400" dirty="0"/>
              <a:t>Stemplės </a:t>
            </a:r>
            <a:r>
              <a:rPr lang="lt-LT" sz="2400" dirty="0" err="1"/>
              <a:t>kandidozė</a:t>
            </a:r>
            <a:r>
              <a:rPr lang="lt-LT" sz="2400" dirty="0"/>
              <a:t> (pienligė);</a:t>
            </a:r>
          </a:p>
          <a:p>
            <a:r>
              <a:rPr lang="lt-LT" sz="2400" dirty="0"/>
              <a:t>Įvairios tuberkuliozės formos;</a:t>
            </a:r>
          </a:p>
          <a:p>
            <a:r>
              <a:rPr lang="lt-LT" sz="2400" dirty="0"/>
              <a:t>Su ŽIV susijęs išsekimo sindromas;</a:t>
            </a:r>
          </a:p>
          <a:p>
            <a:r>
              <a:rPr lang="lt-LT" sz="2400" dirty="0"/>
              <a:t>ŽIV sukelta </a:t>
            </a:r>
            <a:r>
              <a:rPr lang="lt-LT" sz="2400" dirty="0" err="1"/>
              <a:t>encefalopatija</a:t>
            </a:r>
            <a:r>
              <a:rPr lang="lt-LT" sz="2400" dirty="0"/>
              <a:t> ir </a:t>
            </a:r>
            <a:r>
              <a:rPr lang="lt-LT" sz="2400" dirty="0" err="1"/>
              <a:t>kt</a:t>
            </a:r>
            <a:r>
              <a:rPr lang="lt-LT" sz="2400" dirty="0"/>
              <a:t>.</a:t>
            </a:r>
          </a:p>
          <a:p>
            <a:endParaRPr lang="lt-LT" dirty="0"/>
          </a:p>
        </p:txBody>
      </p:sp>
    </p:spTree>
    <p:extLst>
      <p:ext uri="{BB962C8B-B14F-4D97-AF65-F5344CB8AC3E}">
        <p14:creationId xmlns:p14="http://schemas.microsoft.com/office/powerpoint/2010/main" val="3413237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sz="quarter" idx="13"/>
          </p:nvPr>
        </p:nvSpPr>
        <p:spPr/>
        <p:txBody>
          <a:bodyPr/>
          <a:lstStyle/>
          <a:p>
            <a:endParaRPr lang="lt-LT"/>
          </a:p>
        </p:txBody>
      </p:sp>
      <p:pic>
        <p:nvPicPr>
          <p:cNvPr id="3074" name="Picture 2" descr="C:\Users\Lenovo01\Desktop\methabuse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92696"/>
            <a:ext cx="76200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958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b="1" dirty="0" smtClean="0">
                <a:solidFill>
                  <a:schemeClr val="accent2">
                    <a:lumMod val="75000"/>
                  </a:schemeClr>
                </a:solidFill>
              </a:rPr>
              <a:t>Gydymas</a:t>
            </a:r>
            <a:endParaRPr lang="lt-LT" sz="4000" dirty="0">
              <a:solidFill>
                <a:schemeClr val="accent2">
                  <a:lumMod val="75000"/>
                </a:schemeClr>
              </a:solidFill>
            </a:endParaRPr>
          </a:p>
        </p:txBody>
      </p:sp>
      <p:sp>
        <p:nvSpPr>
          <p:cNvPr id="3" name="Turinio vietos rezervavimo ženklas 2"/>
          <p:cNvSpPr>
            <a:spLocks noGrp="1"/>
          </p:cNvSpPr>
          <p:nvPr>
            <p:ph sz="quarter" idx="13"/>
          </p:nvPr>
        </p:nvSpPr>
        <p:spPr>
          <a:xfrm>
            <a:off x="611560" y="2060848"/>
            <a:ext cx="7924800" cy="4114800"/>
          </a:xfrm>
        </p:spPr>
        <p:txBody>
          <a:bodyPr/>
          <a:lstStyle/>
          <a:p>
            <a:pPr marL="0" indent="0">
              <a:buNone/>
            </a:pPr>
            <a:r>
              <a:rPr lang="lt-LT" sz="2400" dirty="0" smtClean="0"/>
              <a:t>     Kol </a:t>
            </a:r>
            <a:r>
              <a:rPr lang="lt-LT" sz="2400" dirty="0"/>
              <a:t>kas nėra vakcinos, bet atrasta daug vaistų veikiančių įvairias ŽIV viruso dauginimosi grandis:</a:t>
            </a:r>
          </a:p>
          <a:p>
            <a:r>
              <a:rPr lang="lt-LT" sz="2400" dirty="0" err="1"/>
              <a:t>Nukleozidų</a:t>
            </a:r>
            <a:r>
              <a:rPr lang="lt-LT" sz="2400" dirty="0"/>
              <a:t> atgalinės </a:t>
            </a:r>
            <a:r>
              <a:rPr lang="lt-LT" sz="2400" dirty="0" err="1"/>
              <a:t>transkriptazės</a:t>
            </a:r>
            <a:r>
              <a:rPr lang="lt-LT" sz="2400" dirty="0"/>
              <a:t> inhibitoriai;</a:t>
            </a:r>
          </a:p>
          <a:p>
            <a:r>
              <a:rPr lang="lt-LT" sz="2400" dirty="0" err="1"/>
              <a:t>Nenukleozidų</a:t>
            </a:r>
            <a:r>
              <a:rPr lang="lt-LT" sz="2400" dirty="0"/>
              <a:t> atgalinės </a:t>
            </a:r>
            <a:r>
              <a:rPr lang="lt-LT" sz="2400" dirty="0" err="1"/>
              <a:t>transkriptazės</a:t>
            </a:r>
            <a:r>
              <a:rPr lang="lt-LT" sz="2400" dirty="0"/>
              <a:t> inhibitoriai;</a:t>
            </a:r>
          </a:p>
          <a:p>
            <a:r>
              <a:rPr lang="lt-LT" sz="2400" dirty="0"/>
              <a:t>Proteazės inhibitoriai;</a:t>
            </a:r>
          </a:p>
          <a:p>
            <a:r>
              <a:rPr lang="lt-LT" sz="2400" dirty="0"/>
              <a:t>ŽIV susijungimo su šeimininko ląstele inhibitoriai;</a:t>
            </a:r>
          </a:p>
          <a:p>
            <a:r>
              <a:rPr lang="lt-LT" sz="2400" dirty="0"/>
              <a:t>CCR5 antagonistai;</a:t>
            </a:r>
          </a:p>
          <a:p>
            <a:r>
              <a:rPr lang="lt-LT" sz="2400" dirty="0" err="1"/>
              <a:t>Integrazės</a:t>
            </a:r>
            <a:r>
              <a:rPr lang="lt-LT" sz="2400" dirty="0"/>
              <a:t> inhibitoriai.</a:t>
            </a:r>
          </a:p>
          <a:p>
            <a:pPr marL="0" indent="0">
              <a:buNone/>
            </a:pPr>
            <a:endParaRPr lang="lt-LT" dirty="0"/>
          </a:p>
        </p:txBody>
      </p:sp>
    </p:spTree>
    <p:extLst>
      <p:ext uri="{BB962C8B-B14F-4D97-AF65-F5344CB8AC3E}">
        <p14:creationId xmlns:p14="http://schemas.microsoft.com/office/powerpoint/2010/main" val="2555588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as">
  <a:themeElements>
    <a:clrScheme name="Horizontas">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as">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as">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87</TotalTime>
  <Words>352</Words>
  <Application>Microsoft Office PowerPoint</Application>
  <PresentationFormat>Demonstracija ekrane (4:3)</PresentationFormat>
  <Paragraphs>45</Paragraphs>
  <Slides>17</Slides>
  <Notes>0</Notes>
  <HiddenSlides>0</HiddenSlides>
  <MMClips>0</MMClips>
  <ScaleCrop>false</ScaleCrop>
  <HeadingPairs>
    <vt:vector size="4" baseType="variant">
      <vt:variant>
        <vt:lpstr>Tema</vt:lpstr>
      </vt:variant>
      <vt:variant>
        <vt:i4>1</vt:i4>
      </vt:variant>
      <vt:variant>
        <vt:lpstr>Skaidrių pavadinimai</vt:lpstr>
      </vt:variant>
      <vt:variant>
        <vt:i4>17</vt:i4>
      </vt:variant>
    </vt:vector>
  </HeadingPairs>
  <TitlesOfParts>
    <vt:vector size="18" baseType="lpstr">
      <vt:lpstr>Horizontas</vt:lpstr>
      <vt:lpstr>AIDS</vt:lpstr>
      <vt:lpstr>Kas  yra  Aids ?</vt:lpstr>
      <vt:lpstr>PowerPoint pristatymas</vt:lpstr>
      <vt:lpstr>Istorija</vt:lpstr>
      <vt:lpstr>PowerPoint pristatymas</vt:lpstr>
      <vt:lpstr>Aids</vt:lpstr>
      <vt:lpstr>Aids lietuvoje</vt:lpstr>
      <vt:lpstr>PowerPoint pristatymas</vt:lpstr>
      <vt:lpstr>Gydymas</vt:lpstr>
      <vt:lpstr>gydymas</vt:lpstr>
      <vt:lpstr>PowerPoint pristatymas</vt:lpstr>
      <vt:lpstr>Statistika</vt:lpstr>
      <vt:lpstr>PowerPoint pristatymas</vt:lpstr>
      <vt:lpstr>PowerPoint pristatymas</vt:lpstr>
      <vt:lpstr>šaltiniai</vt:lpstr>
      <vt:lpstr>PowerPoint pristatymas</vt:lpstr>
      <vt:lpstr>ačiū už dėmesį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AIDS</dc:title>
  <dc:creator>Lenovo01</dc:creator>
  <cp:lastModifiedBy>Lenovo01</cp:lastModifiedBy>
  <cp:revision>7</cp:revision>
  <dcterms:created xsi:type="dcterms:W3CDTF">2015-11-06T07:24:48Z</dcterms:created>
  <dcterms:modified xsi:type="dcterms:W3CDTF">2015-11-13T08:08:04Z</dcterms:modified>
</cp:coreProperties>
</file>